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6532F648-0CC3-4FB5-A664-C6A842659F38}" type="datetimeFigureOut">
              <a:rPr lang="ru-RU" smtClean="0"/>
              <a:t>09.04.2020</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3796398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532F648-0CC3-4FB5-A664-C6A842659F38}"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82342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532F648-0CC3-4FB5-A664-C6A842659F38}"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410426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532F648-0CC3-4FB5-A664-C6A842659F38}"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F5EDE7-6195-4521-A4BF-D520EDA38F1D}"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99848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532F648-0CC3-4FB5-A664-C6A842659F38}"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906722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6532F648-0CC3-4FB5-A664-C6A842659F38}" type="datetimeFigureOut">
              <a:rPr lang="ru-RU" smtClean="0"/>
              <a:t>09.04.2020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2933692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6532F648-0CC3-4FB5-A664-C6A842659F38}" type="datetimeFigureOut">
              <a:rPr lang="ru-RU" smtClean="0"/>
              <a:t>09.04.2020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1955273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32F648-0CC3-4FB5-A664-C6A842659F38}"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4013075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32F648-0CC3-4FB5-A664-C6A842659F38}"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286077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532F648-0CC3-4FB5-A664-C6A842659F38}"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2181119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532F648-0CC3-4FB5-A664-C6A842659F38}" type="datetimeFigureOut">
              <a:rPr lang="ru-RU" smtClean="0"/>
              <a:t>09.04.2020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2070881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532F648-0CC3-4FB5-A664-C6A842659F38}"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3949339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532F648-0CC3-4FB5-A664-C6A842659F38}" type="datetimeFigureOut">
              <a:rPr lang="ru-RU" smtClean="0"/>
              <a:t>09.04.2020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266619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532F648-0CC3-4FB5-A664-C6A842659F38}" type="datetimeFigureOut">
              <a:rPr lang="ru-RU" smtClean="0"/>
              <a:t>09.04.2020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1415939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2F648-0CC3-4FB5-A664-C6A842659F38}" type="datetimeFigureOut">
              <a:rPr lang="ru-RU" smtClean="0"/>
              <a:t>09.04.2020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373793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532F648-0CC3-4FB5-A664-C6A842659F38}"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2391480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532F648-0CC3-4FB5-A664-C6A842659F38}" type="datetimeFigureOut">
              <a:rPr lang="ru-RU" smtClean="0"/>
              <a:t>09.04.2020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7F5EDE7-6195-4521-A4BF-D520EDA38F1D}" type="slidenum">
              <a:rPr lang="ru-RU" smtClean="0"/>
              <a:t>‹#›</a:t>
            </a:fld>
            <a:endParaRPr lang="ru-RU"/>
          </a:p>
        </p:txBody>
      </p:sp>
    </p:spTree>
    <p:extLst>
      <p:ext uri="{BB962C8B-B14F-4D97-AF65-F5344CB8AC3E}">
        <p14:creationId xmlns:p14="http://schemas.microsoft.com/office/powerpoint/2010/main" val="59674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532F648-0CC3-4FB5-A664-C6A842659F38}" type="datetimeFigureOut">
              <a:rPr lang="ru-RU" smtClean="0"/>
              <a:t>09.04.2020</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7F5EDE7-6195-4521-A4BF-D520EDA38F1D}" type="slidenum">
              <a:rPr lang="ru-RU" smtClean="0"/>
              <a:t>‹#›</a:t>
            </a:fld>
            <a:endParaRPr lang="ru-RU"/>
          </a:p>
        </p:txBody>
      </p:sp>
    </p:spTree>
    <p:extLst>
      <p:ext uri="{BB962C8B-B14F-4D97-AF65-F5344CB8AC3E}">
        <p14:creationId xmlns:p14="http://schemas.microsoft.com/office/powerpoint/2010/main" val="533976532"/>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BB9B85-5D37-44AD-89B5-CF9697D4F174}"/>
              </a:ext>
            </a:extLst>
          </p:cNvPr>
          <p:cNvSpPr>
            <a:spLocks noGrp="1"/>
          </p:cNvSpPr>
          <p:nvPr>
            <p:ph type="ctrTitle"/>
          </p:nvPr>
        </p:nvSpPr>
        <p:spPr>
          <a:xfrm>
            <a:off x="1876424" y="1599166"/>
            <a:ext cx="8791575" cy="1829834"/>
          </a:xfrm>
        </p:spPr>
        <p:txBody>
          <a:bodyPr/>
          <a:lstStyle/>
          <a:p>
            <a:pPr algn="ctr"/>
            <a:r>
              <a:rPr lang="en-US" dirty="0">
                <a:solidFill>
                  <a:srgbClr val="7030A0"/>
                </a:solidFill>
              </a:rPr>
              <a:t>The laboratory </a:t>
            </a:r>
            <a:r>
              <a:rPr lang="en-US">
                <a:solidFill>
                  <a:srgbClr val="7030A0"/>
                </a:solidFill>
              </a:rPr>
              <a:t>work 13</a:t>
            </a:r>
            <a:endParaRPr lang="ru-RU" dirty="0">
              <a:solidFill>
                <a:srgbClr val="7030A0"/>
              </a:solidFill>
            </a:endParaRPr>
          </a:p>
        </p:txBody>
      </p:sp>
      <p:sp>
        <p:nvSpPr>
          <p:cNvPr id="3" name="Подзаголовок 2">
            <a:extLst>
              <a:ext uri="{FF2B5EF4-FFF2-40B4-BE49-F238E27FC236}">
                <a16:creationId xmlns:a16="http://schemas.microsoft.com/office/drawing/2014/main" id="{E6C06985-6B05-48D3-8D27-7786E8C9E36A}"/>
              </a:ext>
            </a:extLst>
          </p:cNvPr>
          <p:cNvSpPr>
            <a:spLocks noGrp="1"/>
          </p:cNvSpPr>
          <p:nvPr>
            <p:ph type="subTitle" idx="1"/>
          </p:nvPr>
        </p:nvSpPr>
        <p:spPr>
          <a:xfrm>
            <a:off x="1876424" y="3976382"/>
            <a:ext cx="8791575" cy="1281418"/>
          </a:xfrm>
        </p:spPr>
        <p:txBody>
          <a:bodyPr>
            <a:normAutofit/>
          </a:bodyPr>
          <a:lstStyle/>
          <a:p>
            <a:pPr algn="r"/>
            <a:r>
              <a:rPr lang="en-US" dirty="0"/>
              <a:t>Azure machine learning</a:t>
            </a:r>
            <a:endParaRPr lang="ru-RU" dirty="0"/>
          </a:p>
        </p:txBody>
      </p:sp>
    </p:spTree>
    <p:extLst>
      <p:ext uri="{BB962C8B-B14F-4D97-AF65-F5344CB8AC3E}">
        <p14:creationId xmlns:p14="http://schemas.microsoft.com/office/powerpoint/2010/main" val="138135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0FDE2B-013C-4136-9E5A-F0FF9BC4236A}"/>
              </a:ext>
            </a:extLst>
          </p:cNvPr>
          <p:cNvSpPr>
            <a:spLocks noGrp="1"/>
          </p:cNvSpPr>
          <p:nvPr>
            <p:ph type="title"/>
          </p:nvPr>
        </p:nvSpPr>
        <p:spPr>
          <a:xfrm>
            <a:off x="1141413" y="618518"/>
            <a:ext cx="9905998" cy="1210282"/>
          </a:xfrm>
        </p:spPr>
        <p:txBody>
          <a:bodyPr/>
          <a:lstStyle/>
          <a:p>
            <a:pPr algn="ctr"/>
            <a:r>
              <a:rPr lang="en-US" dirty="0">
                <a:solidFill>
                  <a:srgbClr val="0070C0"/>
                </a:solidFill>
              </a:rPr>
              <a:t>Machine learning concept</a:t>
            </a:r>
            <a:endParaRPr lang="ru-RU" dirty="0">
              <a:solidFill>
                <a:srgbClr val="0070C0"/>
              </a:solidFill>
            </a:endParaRPr>
          </a:p>
        </p:txBody>
      </p:sp>
      <p:sp>
        <p:nvSpPr>
          <p:cNvPr id="3" name="Объект 2">
            <a:extLst>
              <a:ext uri="{FF2B5EF4-FFF2-40B4-BE49-F238E27FC236}">
                <a16:creationId xmlns:a16="http://schemas.microsoft.com/office/drawing/2014/main" id="{9549A3E6-6C1A-498E-91D4-70B7FC8A62A3}"/>
              </a:ext>
            </a:extLst>
          </p:cNvPr>
          <p:cNvSpPr>
            <a:spLocks noGrp="1"/>
          </p:cNvSpPr>
          <p:nvPr>
            <p:ph idx="1"/>
          </p:nvPr>
        </p:nvSpPr>
        <p:spPr>
          <a:xfrm>
            <a:off x="1141411" y="1972650"/>
            <a:ext cx="9905999" cy="4193258"/>
          </a:xfrm>
        </p:spPr>
        <p:txBody>
          <a:bodyPr>
            <a:normAutofit fontScale="77500" lnSpcReduction="20000"/>
          </a:bodyPr>
          <a:lstStyle/>
          <a:p>
            <a:r>
              <a:rPr lang="en-US" dirty="0">
                <a:solidFill>
                  <a:srgbClr val="FFFF00"/>
                </a:solidFill>
              </a:rPr>
              <a:t>Machine learning </a:t>
            </a:r>
            <a:r>
              <a:rPr lang="en-US" dirty="0"/>
              <a:t>can be described as computing systems that improve with experience. It can also be described as a method of turning data into software. Whatever term is used, the results remain the same; data scientists have successfully developed methods of creating software “models” that are trained from huge volumes of data and then used to predict certain patterns, trends, and outcomes. </a:t>
            </a:r>
          </a:p>
          <a:p>
            <a:r>
              <a:rPr lang="en-US" dirty="0">
                <a:solidFill>
                  <a:srgbClr val="FFFF00"/>
                </a:solidFill>
              </a:rPr>
              <a:t>Predictive analytics </a:t>
            </a:r>
            <a:r>
              <a:rPr lang="en-US" dirty="0"/>
              <a:t>is the underlying technology behind Azure Machine Learning, and it can be simply defined as a way to scientifically use the past to predict the future to help drive desired outcomes. </a:t>
            </a:r>
          </a:p>
          <a:p>
            <a:r>
              <a:rPr lang="en-US" dirty="0">
                <a:solidFill>
                  <a:srgbClr val="FFFF00"/>
                </a:solidFill>
              </a:rPr>
              <a:t>Machine learning and predictive analytics </a:t>
            </a:r>
            <a:r>
              <a:rPr lang="en-US" dirty="0"/>
              <a:t>are typically best used under certain circumstances, as they are able to go far beyond standard rules engines or programmatic logic developed by mere mortals. Machine learning is best leveraged as means to optimize a desired output or prediction using example or past historical experiential data. One of the best ways to describe machine learning is to compare it with today’s modern computer programming paradigms. </a:t>
            </a:r>
            <a:endParaRPr lang="ru-RU" dirty="0"/>
          </a:p>
        </p:txBody>
      </p:sp>
    </p:spTree>
    <p:extLst>
      <p:ext uri="{BB962C8B-B14F-4D97-AF65-F5344CB8AC3E}">
        <p14:creationId xmlns:p14="http://schemas.microsoft.com/office/powerpoint/2010/main" val="2333462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4A5A37-2211-4859-8E62-DF51764A2F97}"/>
              </a:ext>
            </a:extLst>
          </p:cNvPr>
          <p:cNvSpPr>
            <a:spLocks noGrp="1"/>
          </p:cNvSpPr>
          <p:nvPr>
            <p:ph type="title"/>
          </p:nvPr>
        </p:nvSpPr>
        <p:spPr>
          <a:xfrm>
            <a:off x="1141413" y="618518"/>
            <a:ext cx="9905998" cy="983779"/>
          </a:xfrm>
        </p:spPr>
        <p:txBody>
          <a:bodyPr/>
          <a:lstStyle/>
          <a:p>
            <a:pPr algn="ctr"/>
            <a:r>
              <a:rPr lang="en-US" dirty="0">
                <a:solidFill>
                  <a:srgbClr val="0070C0"/>
                </a:solidFill>
              </a:rPr>
              <a:t>Machine leaning</a:t>
            </a:r>
            <a:endParaRPr lang="ru-RU" dirty="0">
              <a:solidFill>
                <a:srgbClr val="0070C0"/>
              </a:solidFill>
            </a:endParaRPr>
          </a:p>
        </p:txBody>
      </p:sp>
      <p:sp>
        <p:nvSpPr>
          <p:cNvPr id="3" name="Объект 2">
            <a:extLst>
              <a:ext uri="{FF2B5EF4-FFF2-40B4-BE49-F238E27FC236}">
                <a16:creationId xmlns:a16="http://schemas.microsoft.com/office/drawing/2014/main" id="{88F45EBD-8725-4FF4-8836-0D5F92A06FF6}"/>
              </a:ext>
            </a:extLst>
          </p:cNvPr>
          <p:cNvSpPr>
            <a:spLocks noGrp="1"/>
          </p:cNvSpPr>
          <p:nvPr>
            <p:ph idx="1"/>
          </p:nvPr>
        </p:nvSpPr>
        <p:spPr>
          <a:xfrm>
            <a:off x="1143000" y="1658142"/>
            <a:ext cx="9905999" cy="4147039"/>
          </a:xfrm>
        </p:spPr>
        <p:txBody>
          <a:bodyPr/>
          <a:lstStyle/>
          <a:p>
            <a:r>
              <a:rPr lang="en-US" dirty="0"/>
              <a:t>Under </a:t>
            </a:r>
            <a:r>
              <a:rPr lang="en-US" dirty="0">
                <a:solidFill>
                  <a:srgbClr val="FFFF00"/>
                </a:solidFill>
              </a:rPr>
              <a:t>traditional programming models</a:t>
            </a:r>
            <a:r>
              <a:rPr lang="en-US" dirty="0"/>
              <a:t>, programs and data are processed by the computer to produce a desired output, such as using programs to process data and produce a report.</a:t>
            </a:r>
          </a:p>
          <a:p>
            <a:endParaRPr lang="ru-RU" dirty="0"/>
          </a:p>
        </p:txBody>
      </p:sp>
      <p:pic>
        <p:nvPicPr>
          <p:cNvPr id="4" name="Рисунок 3">
            <a:extLst>
              <a:ext uri="{FF2B5EF4-FFF2-40B4-BE49-F238E27FC236}">
                <a16:creationId xmlns:a16="http://schemas.microsoft.com/office/drawing/2014/main" id="{3C7C44E3-0066-4198-B5A4-B7BE35892B80}"/>
              </a:ext>
            </a:extLst>
          </p:cNvPr>
          <p:cNvPicPr>
            <a:picLocks noChangeAspect="1"/>
          </p:cNvPicPr>
          <p:nvPr/>
        </p:nvPicPr>
        <p:blipFill>
          <a:blip r:embed="rId2"/>
          <a:stretch>
            <a:fillRect/>
          </a:stretch>
        </p:blipFill>
        <p:spPr>
          <a:xfrm>
            <a:off x="2343477" y="3368180"/>
            <a:ext cx="7505046" cy="2663504"/>
          </a:xfrm>
          <a:prstGeom prst="rect">
            <a:avLst/>
          </a:prstGeom>
        </p:spPr>
      </p:pic>
    </p:spTree>
    <p:extLst>
      <p:ext uri="{BB962C8B-B14F-4D97-AF65-F5344CB8AC3E}">
        <p14:creationId xmlns:p14="http://schemas.microsoft.com/office/powerpoint/2010/main" val="4201579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579B0D-F3BA-471F-86D3-6EDA5BD95000}"/>
              </a:ext>
            </a:extLst>
          </p:cNvPr>
          <p:cNvSpPr>
            <a:spLocks noGrp="1"/>
          </p:cNvSpPr>
          <p:nvPr>
            <p:ph type="title"/>
          </p:nvPr>
        </p:nvSpPr>
        <p:spPr>
          <a:xfrm>
            <a:off x="1141412" y="408794"/>
            <a:ext cx="9905998" cy="1210282"/>
          </a:xfrm>
        </p:spPr>
        <p:txBody>
          <a:bodyPr/>
          <a:lstStyle/>
          <a:p>
            <a:pPr algn="ctr"/>
            <a:r>
              <a:rPr lang="en-US" dirty="0">
                <a:solidFill>
                  <a:srgbClr val="0070C0"/>
                </a:solidFill>
              </a:rPr>
              <a:t>Machine learning</a:t>
            </a:r>
            <a:endParaRPr lang="ru-RU" dirty="0">
              <a:solidFill>
                <a:srgbClr val="0070C0"/>
              </a:solidFill>
            </a:endParaRPr>
          </a:p>
        </p:txBody>
      </p:sp>
      <p:sp>
        <p:nvSpPr>
          <p:cNvPr id="3" name="Объект 2">
            <a:extLst>
              <a:ext uri="{FF2B5EF4-FFF2-40B4-BE49-F238E27FC236}">
                <a16:creationId xmlns:a16="http://schemas.microsoft.com/office/drawing/2014/main" id="{EA304268-1306-49C8-B008-8E692CA02454}"/>
              </a:ext>
            </a:extLst>
          </p:cNvPr>
          <p:cNvSpPr>
            <a:spLocks noGrp="1"/>
          </p:cNvSpPr>
          <p:nvPr>
            <p:ph idx="1"/>
          </p:nvPr>
        </p:nvSpPr>
        <p:spPr>
          <a:xfrm>
            <a:off x="1141412" y="1704201"/>
            <a:ext cx="9905999" cy="4872768"/>
          </a:xfrm>
        </p:spPr>
        <p:txBody>
          <a:bodyPr/>
          <a:lstStyle/>
          <a:p>
            <a:r>
              <a:rPr lang="en-US" dirty="0"/>
              <a:t>When working with </a:t>
            </a:r>
            <a:r>
              <a:rPr lang="en-US" dirty="0">
                <a:solidFill>
                  <a:srgbClr val="FFFF00"/>
                </a:solidFill>
              </a:rPr>
              <a:t>machine learning</a:t>
            </a:r>
            <a:r>
              <a:rPr lang="en-US" dirty="0"/>
              <a:t>, the processing paradigm is altered dramatically. The data and the desired output are reverse-engineered by the computer to produce a new program.</a:t>
            </a:r>
          </a:p>
          <a:p>
            <a:endParaRPr lang="ru-RU" dirty="0"/>
          </a:p>
        </p:txBody>
      </p:sp>
      <p:pic>
        <p:nvPicPr>
          <p:cNvPr id="4" name="Рисунок 3">
            <a:extLst>
              <a:ext uri="{FF2B5EF4-FFF2-40B4-BE49-F238E27FC236}">
                <a16:creationId xmlns:a16="http://schemas.microsoft.com/office/drawing/2014/main" id="{BA9F9956-6D1F-4708-8C1F-6FCD78BD6296}"/>
              </a:ext>
            </a:extLst>
          </p:cNvPr>
          <p:cNvPicPr>
            <a:picLocks noChangeAspect="1"/>
          </p:cNvPicPr>
          <p:nvPr/>
        </p:nvPicPr>
        <p:blipFill>
          <a:blip r:embed="rId2"/>
          <a:stretch>
            <a:fillRect/>
          </a:stretch>
        </p:blipFill>
        <p:spPr>
          <a:xfrm>
            <a:off x="1789111" y="3429000"/>
            <a:ext cx="8610600" cy="2724150"/>
          </a:xfrm>
          <a:prstGeom prst="rect">
            <a:avLst/>
          </a:prstGeom>
        </p:spPr>
      </p:pic>
    </p:spTree>
    <p:extLst>
      <p:ext uri="{BB962C8B-B14F-4D97-AF65-F5344CB8AC3E}">
        <p14:creationId xmlns:p14="http://schemas.microsoft.com/office/powerpoint/2010/main" val="3649816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08FDC9-6516-4EE4-A7A9-BF0EEF935896}"/>
              </a:ext>
            </a:extLst>
          </p:cNvPr>
          <p:cNvSpPr>
            <a:spLocks noGrp="1"/>
          </p:cNvSpPr>
          <p:nvPr>
            <p:ph type="title"/>
          </p:nvPr>
        </p:nvSpPr>
        <p:spPr>
          <a:xfrm>
            <a:off x="1141413" y="618518"/>
            <a:ext cx="9905998" cy="1118003"/>
          </a:xfrm>
        </p:spPr>
        <p:txBody>
          <a:bodyPr/>
          <a:lstStyle/>
          <a:p>
            <a:pPr algn="ctr"/>
            <a:r>
              <a:rPr lang="en-US" dirty="0">
                <a:solidFill>
                  <a:srgbClr val="0070C0"/>
                </a:solidFill>
              </a:rPr>
              <a:t>Machine learning</a:t>
            </a:r>
            <a:endParaRPr lang="ru-RU" dirty="0">
              <a:solidFill>
                <a:srgbClr val="0070C0"/>
              </a:solidFill>
            </a:endParaRPr>
          </a:p>
        </p:txBody>
      </p:sp>
      <p:sp>
        <p:nvSpPr>
          <p:cNvPr id="3" name="Объект 2">
            <a:extLst>
              <a:ext uri="{FF2B5EF4-FFF2-40B4-BE49-F238E27FC236}">
                <a16:creationId xmlns:a16="http://schemas.microsoft.com/office/drawing/2014/main" id="{6F91D618-3EC9-48D4-8FAC-51B3A4CD3E9A}"/>
              </a:ext>
            </a:extLst>
          </p:cNvPr>
          <p:cNvSpPr>
            <a:spLocks noGrp="1"/>
          </p:cNvSpPr>
          <p:nvPr>
            <p:ph idx="1"/>
          </p:nvPr>
        </p:nvSpPr>
        <p:spPr>
          <a:xfrm>
            <a:off x="1143000" y="2048151"/>
            <a:ext cx="9905999" cy="4428150"/>
          </a:xfrm>
        </p:spPr>
        <p:txBody>
          <a:bodyPr>
            <a:normAutofit fontScale="85000" lnSpcReduction="10000"/>
          </a:bodyPr>
          <a:lstStyle/>
          <a:p>
            <a:r>
              <a:rPr lang="en-US" dirty="0"/>
              <a:t>The power of this new program is that it can effectively “predict” the output, based on the supplied input data. The primary benefit of this approach is that the resulting “program” that is developed has been trained (via massive quantities of learning data) and finely tuned (via feedback data about the desired output) and is now capable of predicting the likelihood of a desired output based on the provided data. In a sense, it’s equivalent to having the ability to create a goose that can lay golden eggs! </a:t>
            </a:r>
          </a:p>
          <a:p>
            <a:r>
              <a:rPr lang="en-US" dirty="0"/>
              <a:t>A classic example of predictive analytics can be found everyday on Amazon.com; there, every time you search for an item, you will be presented with an upsell section on the webpage that offers you additional catalog items because “customers who bought this item also bought” those items. This is a great example of using predictive analytics and the psychology of human buying patterns to create a highly effective marketing strategy. </a:t>
            </a:r>
            <a:endParaRPr lang="ru-RU" dirty="0"/>
          </a:p>
        </p:txBody>
      </p:sp>
    </p:spTree>
    <p:extLst>
      <p:ext uri="{BB962C8B-B14F-4D97-AF65-F5344CB8AC3E}">
        <p14:creationId xmlns:p14="http://schemas.microsoft.com/office/powerpoint/2010/main" val="2408574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690104-5F72-45B6-B791-EC4886F500E0}"/>
              </a:ext>
            </a:extLst>
          </p:cNvPr>
          <p:cNvSpPr>
            <a:spLocks noGrp="1"/>
          </p:cNvSpPr>
          <p:nvPr>
            <p:ph type="title"/>
          </p:nvPr>
        </p:nvSpPr>
        <p:spPr>
          <a:xfrm>
            <a:off x="1141413" y="618518"/>
            <a:ext cx="9905998" cy="849555"/>
          </a:xfrm>
        </p:spPr>
        <p:txBody>
          <a:bodyPr/>
          <a:lstStyle/>
          <a:p>
            <a:pPr algn="ctr"/>
            <a:r>
              <a:rPr lang="en-US" dirty="0">
                <a:solidFill>
                  <a:srgbClr val="0070C0"/>
                </a:solidFill>
              </a:rPr>
              <a:t>Azure machine learning</a:t>
            </a:r>
            <a:endParaRPr lang="ru-RU" dirty="0">
              <a:solidFill>
                <a:srgbClr val="0070C0"/>
              </a:solidFill>
            </a:endParaRPr>
          </a:p>
        </p:txBody>
      </p:sp>
      <p:sp>
        <p:nvSpPr>
          <p:cNvPr id="3" name="Объект 2">
            <a:extLst>
              <a:ext uri="{FF2B5EF4-FFF2-40B4-BE49-F238E27FC236}">
                <a16:creationId xmlns:a16="http://schemas.microsoft.com/office/drawing/2014/main" id="{4D294640-6DBA-48C3-906E-A47FCC8E4F45}"/>
              </a:ext>
            </a:extLst>
          </p:cNvPr>
          <p:cNvSpPr>
            <a:spLocks noGrp="1"/>
          </p:cNvSpPr>
          <p:nvPr>
            <p:ph idx="1"/>
          </p:nvPr>
        </p:nvSpPr>
        <p:spPr>
          <a:xfrm>
            <a:off x="1143000" y="1888760"/>
            <a:ext cx="9905999" cy="4444928"/>
          </a:xfrm>
        </p:spPr>
        <p:txBody>
          <a:bodyPr>
            <a:normAutofit fontScale="92500" lnSpcReduction="10000"/>
          </a:bodyPr>
          <a:lstStyle/>
          <a:p>
            <a:r>
              <a:rPr lang="en-US" dirty="0"/>
              <a:t>To fully appreciate and understand the inner workings of Azure Machine Learning, it is necessary to grasp a few fundamental concepts behind the science and methodology of predictive analytics. Having a firm grasp of the underlying theories will enable you, the data scientist, to make better decisions about the data, the desired outcomes, and what the right process and approach should be for achieving success. </a:t>
            </a:r>
          </a:p>
          <a:p>
            <a:r>
              <a:rPr lang="en-US" dirty="0"/>
              <a:t>One of the central themes of Azure Machine Learning is the ability to quickly create machine learning ”experiments,” evaluate them for accuracy, and then “fail fast,” to shorten the cycles to produce a usable prediction model. In the end, the overarching goal of predictive analytics is to always be able to achieve a better chance of success than what you could achieve with a purely random guess. </a:t>
            </a:r>
            <a:endParaRPr lang="ru-RU" dirty="0"/>
          </a:p>
        </p:txBody>
      </p:sp>
    </p:spTree>
    <p:extLst>
      <p:ext uri="{BB962C8B-B14F-4D97-AF65-F5344CB8AC3E}">
        <p14:creationId xmlns:p14="http://schemas.microsoft.com/office/powerpoint/2010/main" val="4085233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4BC7D9-ED6A-400E-8D01-EF096BBF44E9}"/>
              </a:ext>
            </a:extLst>
          </p:cNvPr>
          <p:cNvSpPr>
            <a:spLocks noGrp="1"/>
          </p:cNvSpPr>
          <p:nvPr>
            <p:ph type="title"/>
          </p:nvPr>
        </p:nvSpPr>
        <p:spPr>
          <a:xfrm>
            <a:off x="1141413" y="618518"/>
            <a:ext cx="9905998" cy="975390"/>
          </a:xfrm>
        </p:spPr>
        <p:txBody>
          <a:bodyPr/>
          <a:lstStyle/>
          <a:p>
            <a:pPr algn="ctr"/>
            <a:r>
              <a:rPr lang="en-US" dirty="0">
                <a:solidFill>
                  <a:srgbClr val="0070C0"/>
                </a:solidFill>
              </a:rPr>
              <a:t>Azure machine learning</a:t>
            </a:r>
            <a:endParaRPr lang="ru-RU" dirty="0">
              <a:solidFill>
                <a:srgbClr val="0070C0"/>
              </a:solidFill>
            </a:endParaRPr>
          </a:p>
        </p:txBody>
      </p:sp>
      <p:sp>
        <p:nvSpPr>
          <p:cNvPr id="3" name="Объект 2">
            <a:extLst>
              <a:ext uri="{FF2B5EF4-FFF2-40B4-BE49-F238E27FC236}">
                <a16:creationId xmlns:a16="http://schemas.microsoft.com/office/drawing/2014/main" id="{B31EE77D-C6E2-4D8B-BAC4-FFCDE1F45D6A}"/>
              </a:ext>
            </a:extLst>
          </p:cNvPr>
          <p:cNvSpPr>
            <a:spLocks noGrp="1"/>
          </p:cNvSpPr>
          <p:nvPr>
            <p:ph idx="1"/>
          </p:nvPr>
        </p:nvSpPr>
        <p:spPr>
          <a:xfrm>
            <a:off x="1143000" y="1997817"/>
            <a:ext cx="9905999" cy="3916422"/>
          </a:xfrm>
        </p:spPr>
        <p:txBody>
          <a:bodyPr/>
          <a:lstStyle/>
          <a:p>
            <a:r>
              <a:rPr lang="en-US" dirty="0"/>
              <a:t>To make the most of your Azure Machine Learning experience, there are a few underlying data science principles, algorithms, and theories that are necessary to achieve a good background and understanding of how it all works. With today’s never-ending explosion of digital data, along with the rapid advances in “big data” analytics, it’s no wonder that the data science profession is extremely hot right now. </a:t>
            </a:r>
            <a:endParaRPr lang="ru-RU" dirty="0"/>
          </a:p>
        </p:txBody>
      </p:sp>
    </p:spTree>
    <p:extLst>
      <p:ext uri="{BB962C8B-B14F-4D97-AF65-F5344CB8AC3E}">
        <p14:creationId xmlns:p14="http://schemas.microsoft.com/office/powerpoint/2010/main" val="1121930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4D2A91-869E-47BC-ACED-94CF39347F78}"/>
              </a:ext>
            </a:extLst>
          </p:cNvPr>
          <p:cNvSpPr>
            <a:spLocks noGrp="1"/>
          </p:cNvSpPr>
          <p:nvPr>
            <p:ph type="title"/>
          </p:nvPr>
        </p:nvSpPr>
        <p:spPr>
          <a:xfrm>
            <a:off x="1143001" y="358460"/>
            <a:ext cx="9905998" cy="975390"/>
          </a:xfrm>
        </p:spPr>
        <p:txBody>
          <a:bodyPr/>
          <a:lstStyle/>
          <a:p>
            <a:pPr algn="ctr"/>
            <a:r>
              <a:rPr lang="en-US" dirty="0">
                <a:solidFill>
                  <a:srgbClr val="0070C0"/>
                </a:solidFill>
              </a:rPr>
              <a:t>Azure machine learning</a:t>
            </a:r>
            <a:endParaRPr lang="ru-RU" dirty="0">
              <a:solidFill>
                <a:srgbClr val="0070C0"/>
              </a:solidFill>
            </a:endParaRPr>
          </a:p>
        </p:txBody>
      </p:sp>
      <p:sp>
        <p:nvSpPr>
          <p:cNvPr id="3" name="Объект 2">
            <a:extLst>
              <a:ext uri="{FF2B5EF4-FFF2-40B4-BE49-F238E27FC236}">
                <a16:creationId xmlns:a16="http://schemas.microsoft.com/office/drawing/2014/main" id="{6045ED91-322F-49BA-A976-5BE18CFBFD37}"/>
              </a:ext>
            </a:extLst>
          </p:cNvPr>
          <p:cNvSpPr>
            <a:spLocks noGrp="1"/>
          </p:cNvSpPr>
          <p:nvPr>
            <p:ph idx="1"/>
          </p:nvPr>
        </p:nvSpPr>
        <p:spPr>
          <a:xfrm>
            <a:off x="1141412" y="1456807"/>
            <a:ext cx="9905999" cy="5170496"/>
          </a:xfrm>
        </p:spPr>
        <p:txBody>
          <a:bodyPr/>
          <a:lstStyle/>
          <a:p>
            <a:r>
              <a:rPr lang="en-US" dirty="0"/>
              <a:t>The basic process of creating Azure Machine Learning solutions is composed of a repeatable pattern of workflow steps that are designed to help you create a new predictive analytics solution in no time. </a:t>
            </a:r>
          </a:p>
          <a:p>
            <a:endParaRPr lang="ru-RU" dirty="0"/>
          </a:p>
        </p:txBody>
      </p:sp>
      <p:pic>
        <p:nvPicPr>
          <p:cNvPr id="4" name="Рисунок 3">
            <a:extLst>
              <a:ext uri="{FF2B5EF4-FFF2-40B4-BE49-F238E27FC236}">
                <a16:creationId xmlns:a16="http://schemas.microsoft.com/office/drawing/2014/main" id="{22EF1E8C-FB13-4C7E-A156-62276F67B98C}"/>
              </a:ext>
            </a:extLst>
          </p:cNvPr>
          <p:cNvPicPr>
            <a:picLocks noChangeAspect="1"/>
          </p:cNvPicPr>
          <p:nvPr/>
        </p:nvPicPr>
        <p:blipFill>
          <a:blip r:embed="rId2"/>
          <a:stretch>
            <a:fillRect/>
          </a:stretch>
        </p:blipFill>
        <p:spPr>
          <a:xfrm>
            <a:off x="3857617" y="2905548"/>
            <a:ext cx="4476765" cy="3721755"/>
          </a:xfrm>
          <a:prstGeom prst="rect">
            <a:avLst/>
          </a:prstGeom>
        </p:spPr>
      </p:pic>
    </p:spTree>
    <p:extLst>
      <p:ext uri="{BB962C8B-B14F-4D97-AF65-F5344CB8AC3E}">
        <p14:creationId xmlns:p14="http://schemas.microsoft.com/office/powerpoint/2010/main" val="491727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Контур</Template>
  <TotalTime>157</TotalTime>
  <Words>701</Words>
  <Application>Microsoft Office PowerPoint</Application>
  <PresentationFormat>Широкоэкранный</PresentationFormat>
  <Paragraphs>20</Paragraphs>
  <Slides>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8</vt:i4>
      </vt:variant>
    </vt:vector>
  </HeadingPairs>
  <TitlesOfParts>
    <vt:vector size="11" baseType="lpstr">
      <vt:lpstr>Arial</vt:lpstr>
      <vt:lpstr>Tw Cen MT</vt:lpstr>
      <vt:lpstr>Контур</vt:lpstr>
      <vt:lpstr>The laboratory work 13</vt:lpstr>
      <vt:lpstr>Machine learning concept</vt:lpstr>
      <vt:lpstr>Machine leaning</vt:lpstr>
      <vt:lpstr>Machine learning</vt:lpstr>
      <vt:lpstr>Machine learning</vt:lpstr>
      <vt:lpstr>Azure machine learning</vt:lpstr>
      <vt:lpstr>Azure machine learning</vt:lpstr>
      <vt:lpstr>Azure machine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8</cp:revision>
  <dcterms:created xsi:type="dcterms:W3CDTF">2020-04-02T16:46:55Z</dcterms:created>
  <dcterms:modified xsi:type="dcterms:W3CDTF">2020-04-09T10:10:56Z</dcterms:modified>
</cp:coreProperties>
</file>